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6172200" y="4787900"/>
            <a:ext cx="6375400" cy="41456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quarter" idx="14"/>
          </p:nvPr>
        </p:nvSpPr>
        <p:spPr>
          <a:xfrm>
            <a:off x="6333919" y="1079498"/>
            <a:ext cx="5918201" cy="3429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idx="15"/>
          </p:nvPr>
        </p:nvSpPr>
        <p:spPr>
          <a:xfrm>
            <a:off x="-321934" y="1080867"/>
            <a:ext cx="7686496" cy="7807542"/>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idx="13"/>
          </p:nvPr>
        </p:nvSpPr>
        <p:spPr>
          <a:xfrm>
            <a:off x="5556601" y="1079500"/>
            <a:ext cx="7701342"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idx="14"/>
          </p:nvPr>
        </p:nvSpPr>
        <p:spPr>
          <a:xfrm>
            <a:off x="299347" y="1003300"/>
            <a:ext cx="7793714" cy="78994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15312005" cy="9956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92500"/>
            <a:ext cx="11938000" cy="776281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04347"/>
            <a:ext cx="11239500" cy="730861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3630632" y="977900"/>
            <a:ext cx="10604501" cy="7881475"/>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idx="13"/>
          </p:nvPr>
        </p:nvSpPr>
        <p:spPr>
          <a:xfrm>
            <a:off x="4701080" y="2297102"/>
            <a:ext cx="8877139" cy="6597667"/>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266614"/>
            <a:satOff val="17837"/>
            <a:lumOff val="17247"/>
          </a:schemeClr>
        </a:solidFill>
      </p:bgPr>
    </p:bg>
    <p:spTree>
      <p:nvGrpSpPr>
        <p:cNvPr id="1" name=""/>
        <p:cNvGrpSpPr/>
        <p:nvPr/>
      </p:nvGrpSpPr>
      <p:grpSpPr>
        <a:xfrm>
          <a:off x="0" y="0"/>
          <a:ext cx="0" cy="0"/>
          <a:chOff x="0" y="0"/>
          <a:chExt cx="0" cy="0"/>
        </a:xfrm>
      </p:grpSpPr>
      <p:sp>
        <p:nvSpPr>
          <p:cNvPr id="158" name="In the production line"/>
          <p:cNvSpPr txBox="1"/>
          <p:nvPr>
            <p:ph type="ctrTitle"/>
          </p:nvPr>
        </p:nvSpPr>
        <p:spPr>
          <a:xfrm>
            <a:off x="673100" y="2768600"/>
            <a:ext cx="11658600" cy="3886200"/>
          </a:xfrm>
          <a:prstGeom prst="rect">
            <a:avLst/>
          </a:prstGeom>
        </p:spPr>
        <p:txBody>
          <a:bodyPr/>
          <a:lstStyle>
            <a:lvl1pPr defTabSz="420623">
              <a:defRPr spc="191" sz="9568"/>
            </a:lvl1pPr>
          </a:lstStyle>
          <a:p>
            <a:pPr/>
            <a:r>
              <a:t>In the production line</a:t>
            </a:r>
          </a:p>
        </p:txBody>
      </p:sp>
      <p:sp>
        <p:nvSpPr>
          <p:cNvPr id="159" name="New chemical"/>
          <p:cNvSpPr txBox="1"/>
          <p:nvPr>
            <p:ph type="subTitle" sz="quarter" idx="1"/>
          </p:nvPr>
        </p:nvSpPr>
        <p:spPr>
          <a:xfrm>
            <a:off x="520700" y="927100"/>
            <a:ext cx="11658600" cy="1778000"/>
          </a:xfrm>
          <a:prstGeom prst="rect">
            <a:avLst/>
          </a:prstGeom>
        </p:spPr>
        <p:txBody>
          <a:bodyPr/>
          <a:lstStyle/>
          <a:p>
            <a:pPr/>
            <a:r>
              <a:t>New chemical</a:t>
            </a:r>
          </a:p>
        </p:txBody>
      </p:sp>
      <p:sp>
        <p:nvSpPr>
          <p:cNvPr id="160" name="DSA-6300…"/>
          <p:cNvSpPr txBox="1"/>
          <p:nvPr/>
        </p:nvSpPr>
        <p:spPr>
          <a:xfrm>
            <a:off x="1829004" y="6813550"/>
            <a:ext cx="9346792"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000"/>
            </a:pPr>
            <a:r>
              <a:t>DSA-6300</a:t>
            </a:r>
          </a:p>
          <a:p>
            <a:pPr>
              <a:defRPr sz="3000"/>
            </a:pPr>
            <a:r>
              <a:t>Igor Ostaptchenko</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266614"/>
            <a:satOff val="17837"/>
            <a:lumOff val="17247"/>
          </a:schemeClr>
        </a:solidFill>
      </p:bgPr>
    </p:bg>
    <p:spTree>
      <p:nvGrpSpPr>
        <p:cNvPr id="1" name=""/>
        <p:cNvGrpSpPr/>
        <p:nvPr/>
      </p:nvGrpSpPr>
      <p:grpSpPr>
        <a:xfrm>
          <a:off x="0" y="0"/>
          <a:ext cx="0" cy="0"/>
          <a:chOff x="0" y="0"/>
          <a:chExt cx="0" cy="0"/>
        </a:xfrm>
      </p:grpSpPr>
      <p:pic>
        <p:nvPicPr>
          <p:cNvPr id="162" name="Image" descr="Image"/>
          <p:cNvPicPr>
            <a:picLocks noChangeAspect="1"/>
          </p:cNvPicPr>
          <p:nvPr/>
        </p:nvPicPr>
        <p:blipFill>
          <a:blip r:embed="rId2">
            <a:extLst/>
          </a:blip>
          <a:stretch>
            <a:fillRect/>
          </a:stretch>
        </p:blipFill>
        <p:spPr>
          <a:xfrm>
            <a:off x="890500" y="734669"/>
            <a:ext cx="10988351" cy="828426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266614"/>
            <a:satOff val="17837"/>
            <a:lumOff val="17247"/>
          </a:schemeClr>
        </a:solidFill>
      </p:bgPr>
    </p:bg>
    <p:spTree>
      <p:nvGrpSpPr>
        <p:cNvPr id="1" name=""/>
        <p:cNvGrpSpPr/>
        <p:nvPr/>
      </p:nvGrpSpPr>
      <p:grpSpPr>
        <a:xfrm>
          <a:off x="0" y="0"/>
          <a:ext cx="0" cy="0"/>
          <a:chOff x="0" y="0"/>
          <a:chExt cx="0" cy="0"/>
        </a:xfrm>
      </p:grpSpPr>
      <p:sp>
        <p:nvSpPr>
          <p:cNvPr id="164" name="The decision to use new chemical as new material for the production line."/>
          <p:cNvSpPr txBox="1"/>
          <p:nvPr/>
        </p:nvSpPr>
        <p:spPr>
          <a:xfrm>
            <a:off x="2090470" y="1238249"/>
            <a:ext cx="9346792"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3000"/>
            </a:lvl1pPr>
          </a:lstStyle>
          <a:p>
            <a:pPr/>
            <a:r>
              <a:t>The decision to use new chemical as new material for the production line.</a:t>
            </a:r>
          </a:p>
        </p:txBody>
      </p:sp>
      <p:sp>
        <p:nvSpPr>
          <p:cNvPr id="165" name="The known impact may include increased operational efficiencies and increase of the production output."/>
          <p:cNvSpPr txBox="1"/>
          <p:nvPr/>
        </p:nvSpPr>
        <p:spPr>
          <a:xfrm>
            <a:off x="1562201" y="3346449"/>
            <a:ext cx="988039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3000"/>
            </a:lvl1pPr>
          </a:lstStyle>
          <a:p>
            <a:pPr/>
            <a:r>
              <a:t>The known impact may include increased operational efficiencies and increase of the production output.</a:t>
            </a:r>
          </a:p>
        </p:txBody>
      </p:sp>
      <p:sp>
        <p:nvSpPr>
          <p:cNvPr id="166" name="The cost is impacted by necessary logistical adjustments and infrastructure updates required to make use of new material possible. The logistical and infrastructure updates are impacted by potentially unknown availability of engineering resources to design, test and execute the updates."/>
          <p:cNvSpPr txBox="1"/>
          <p:nvPr/>
        </p:nvSpPr>
        <p:spPr>
          <a:xfrm>
            <a:off x="1562201" y="5073649"/>
            <a:ext cx="9880398" cy="322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3000"/>
            </a:lvl1pPr>
          </a:lstStyle>
          <a:p>
            <a:pPr/>
            <a:r>
              <a:t>The cost is impacted by necessary logistical adjustments and infrastructure updates required to make use of new material possible. The logistical and infrastructure updates are impacted by potentially unknown availability of engineering resources to design, test and execute the updates.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266614"/>
            <a:satOff val="17837"/>
            <a:lumOff val="17247"/>
          </a:schemeClr>
        </a:solidFill>
      </p:bgPr>
    </p:bg>
    <p:spTree>
      <p:nvGrpSpPr>
        <p:cNvPr id="1" name=""/>
        <p:cNvGrpSpPr/>
        <p:nvPr/>
      </p:nvGrpSpPr>
      <p:grpSpPr>
        <a:xfrm>
          <a:off x="0" y="0"/>
          <a:ext cx="0" cy="0"/>
          <a:chOff x="0" y="0"/>
          <a:chExt cx="0" cy="0"/>
        </a:xfrm>
      </p:grpSpPr>
      <p:sp>
        <p:nvSpPr>
          <p:cNvPr id="168" name="The decision to use new chemical as new material for the production line."/>
          <p:cNvSpPr txBox="1"/>
          <p:nvPr/>
        </p:nvSpPr>
        <p:spPr>
          <a:xfrm>
            <a:off x="1163370" y="1301750"/>
            <a:ext cx="9346792"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3000"/>
            </a:lvl1pPr>
          </a:lstStyle>
          <a:p>
            <a:pPr/>
            <a:r>
              <a:t>The decision to use new chemical as new material for the production line.</a:t>
            </a:r>
          </a:p>
        </p:txBody>
      </p:sp>
      <p:sp>
        <p:nvSpPr>
          <p:cNvPr id="169" name="The unknown longterm environmental impact and human safety track record impacts the value directly.…"/>
          <p:cNvSpPr txBox="1"/>
          <p:nvPr/>
        </p:nvSpPr>
        <p:spPr>
          <a:xfrm>
            <a:off x="1397101" y="3117850"/>
            <a:ext cx="9880398" cy="2184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3000"/>
            </a:pPr>
            <a:r>
              <a:t>The unknown longterm environmental impact and human safety track record impacts the value directly.</a:t>
            </a:r>
          </a:p>
          <a:p>
            <a:pPr algn="l">
              <a:defRPr sz="3000"/>
            </a:pPr>
            <a:r>
              <a:t>The potentially negative impact on environment and people safety may drive up the liability cost.</a:t>
            </a:r>
          </a:p>
        </p:txBody>
      </p:sp>
      <p:sp>
        <p:nvSpPr>
          <p:cNvPr id="170" name="The safety training may be impacted by availability of educators."/>
          <p:cNvSpPr txBox="1"/>
          <p:nvPr/>
        </p:nvSpPr>
        <p:spPr>
          <a:xfrm>
            <a:off x="1397101" y="5975350"/>
            <a:ext cx="9880398"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3000"/>
            </a:lvl1pPr>
          </a:lstStyle>
          <a:p>
            <a:pPr/>
            <a:r>
              <a:t>The safety training may be impacted by availability of educators.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